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86" r:id="rId2"/>
    <p:sldId id="270" r:id="rId3"/>
    <p:sldId id="272" r:id="rId4"/>
    <p:sldId id="260" r:id="rId5"/>
    <p:sldId id="261" r:id="rId6"/>
    <p:sldId id="259" r:id="rId7"/>
    <p:sldId id="285" r:id="rId8"/>
    <p:sldId id="282" r:id="rId9"/>
    <p:sldId id="271" r:id="rId10"/>
    <p:sldId id="262" r:id="rId11"/>
    <p:sldId id="273" r:id="rId12"/>
    <p:sldId id="274" r:id="rId13"/>
    <p:sldId id="275" r:id="rId14"/>
    <p:sldId id="279" r:id="rId15"/>
    <p:sldId id="284" r:id="rId16"/>
    <p:sldId id="276" r:id="rId17"/>
    <p:sldId id="277" r:id="rId18"/>
    <p:sldId id="278" r:id="rId19"/>
    <p:sldId id="280" r:id="rId20"/>
    <p:sldId id="281" r:id="rId21"/>
    <p:sldId id="268" r:id="rId22"/>
    <p:sldId id="269" r:id="rId23"/>
    <p:sldId id="283" r:id="rId24"/>
  </p:sldIdLst>
  <p:sldSz cx="5761038" cy="3240088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>
      <a:defRPr lang="da-DK"/>
    </a:defPPr>
    <a:lvl1pPr marL="0" algn="l" defTabSz="530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5177" algn="l" defTabSz="530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30356" algn="l" defTabSz="530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795533" algn="l" defTabSz="530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60711" algn="l" defTabSz="530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25889" algn="l" defTabSz="530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591067" algn="l" defTabSz="530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856244" algn="l" defTabSz="530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21423" algn="l" defTabSz="530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36" d="100"/>
          <a:sy n="136" d="100"/>
        </p:scale>
        <p:origin x="-2616" y="-1590"/>
      </p:cViewPr>
      <p:guideLst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078" y="1006528"/>
            <a:ext cx="4896883" cy="694518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64156" y="1836050"/>
            <a:ext cx="4032727" cy="8280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5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0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9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0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25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9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5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2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176753" y="129754"/>
            <a:ext cx="1296233" cy="276457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88052" y="129754"/>
            <a:ext cx="3792684" cy="276457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083" y="2082057"/>
            <a:ext cx="4896883" cy="643518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5083" y="1373288"/>
            <a:ext cx="4896883" cy="70876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51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03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9553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607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2588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9106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562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214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88053" y="756021"/>
            <a:ext cx="2544459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9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88053" y="725270"/>
            <a:ext cx="2545458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5177" indent="0">
              <a:buNone/>
              <a:defRPr sz="1200" b="1"/>
            </a:lvl2pPr>
            <a:lvl3pPr marL="530356" indent="0">
              <a:buNone/>
              <a:defRPr sz="1100" b="1"/>
            </a:lvl3pPr>
            <a:lvl4pPr marL="795533" indent="0">
              <a:buNone/>
              <a:defRPr sz="900" b="1"/>
            </a:lvl4pPr>
            <a:lvl5pPr marL="1060711" indent="0">
              <a:buNone/>
              <a:defRPr sz="900" b="1"/>
            </a:lvl5pPr>
            <a:lvl6pPr marL="1325889" indent="0">
              <a:buNone/>
              <a:defRPr sz="900" b="1"/>
            </a:lvl6pPr>
            <a:lvl7pPr marL="1591067" indent="0">
              <a:buNone/>
              <a:defRPr sz="900" b="1"/>
            </a:lvl7pPr>
            <a:lvl8pPr marL="1856244" indent="0">
              <a:buNone/>
              <a:defRPr sz="900" b="1"/>
            </a:lvl8pPr>
            <a:lvl9pPr marL="2121423" indent="0">
              <a:buNone/>
              <a:defRPr sz="9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88053" y="1027528"/>
            <a:ext cx="2545458" cy="18668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2926530" y="725270"/>
            <a:ext cx="2546458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5177" indent="0">
              <a:buNone/>
              <a:defRPr sz="1200" b="1"/>
            </a:lvl2pPr>
            <a:lvl3pPr marL="530356" indent="0">
              <a:buNone/>
              <a:defRPr sz="1100" b="1"/>
            </a:lvl3pPr>
            <a:lvl4pPr marL="795533" indent="0">
              <a:buNone/>
              <a:defRPr sz="900" b="1"/>
            </a:lvl4pPr>
            <a:lvl5pPr marL="1060711" indent="0">
              <a:buNone/>
              <a:defRPr sz="900" b="1"/>
            </a:lvl5pPr>
            <a:lvl6pPr marL="1325889" indent="0">
              <a:buNone/>
              <a:defRPr sz="900" b="1"/>
            </a:lvl6pPr>
            <a:lvl7pPr marL="1591067" indent="0">
              <a:buNone/>
              <a:defRPr sz="900" b="1"/>
            </a:lvl7pPr>
            <a:lvl8pPr marL="1856244" indent="0">
              <a:buNone/>
              <a:defRPr sz="900" b="1"/>
            </a:lvl8pPr>
            <a:lvl9pPr marL="2121423" indent="0">
              <a:buNone/>
              <a:defRPr sz="9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2926530" y="1027528"/>
            <a:ext cx="2546458" cy="18668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3" y="129004"/>
            <a:ext cx="1895342" cy="54901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52406" y="129005"/>
            <a:ext cx="3220580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88053" y="678020"/>
            <a:ext cx="1895342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5177" indent="0">
              <a:buNone/>
              <a:defRPr sz="700"/>
            </a:lvl2pPr>
            <a:lvl3pPr marL="530356" indent="0">
              <a:buNone/>
              <a:defRPr sz="500"/>
            </a:lvl3pPr>
            <a:lvl4pPr marL="795533" indent="0">
              <a:buNone/>
              <a:defRPr sz="500"/>
            </a:lvl4pPr>
            <a:lvl5pPr marL="1060711" indent="0">
              <a:buNone/>
              <a:defRPr sz="500"/>
            </a:lvl5pPr>
            <a:lvl6pPr marL="1325889" indent="0">
              <a:buNone/>
              <a:defRPr sz="500"/>
            </a:lvl6pPr>
            <a:lvl7pPr marL="1591067" indent="0">
              <a:buNone/>
              <a:defRPr sz="500"/>
            </a:lvl7pPr>
            <a:lvl8pPr marL="1856244" indent="0">
              <a:buNone/>
              <a:defRPr sz="500"/>
            </a:lvl8pPr>
            <a:lvl9pPr marL="2121423" indent="0">
              <a:buNone/>
              <a:defRPr sz="5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9205" y="2268062"/>
            <a:ext cx="3456623" cy="26775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129205" y="289508"/>
            <a:ext cx="3456623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5177" indent="0">
              <a:buNone/>
              <a:defRPr sz="1600"/>
            </a:lvl2pPr>
            <a:lvl3pPr marL="530356" indent="0">
              <a:buNone/>
              <a:defRPr sz="1400"/>
            </a:lvl3pPr>
            <a:lvl4pPr marL="795533" indent="0">
              <a:buNone/>
              <a:defRPr sz="1200"/>
            </a:lvl4pPr>
            <a:lvl5pPr marL="1060711" indent="0">
              <a:buNone/>
              <a:defRPr sz="1200"/>
            </a:lvl5pPr>
            <a:lvl6pPr marL="1325889" indent="0">
              <a:buNone/>
              <a:defRPr sz="1200"/>
            </a:lvl6pPr>
            <a:lvl7pPr marL="1591067" indent="0">
              <a:buNone/>
              <a:defRPr sz="1200"/>
            </a:lvl7pPr>
            <a:lvl8pPr marL="1856244" indent="0">
              <a:buNone/>
              <a:defRPr sz="1200"/>
            </a:lvl8pPr>
            <a:lvl9pPr marL="2121423" indent="0">
              <a:buNone/>
              <a:defRPr sz="12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29205" y="2535820"/>
            <a:ext cx="3456623" cy="380260"/>
          </a:xfrm>
        </p:spPr>
        <p:txBody>
          <a:bodyPr/>
          <a:lstStyle>
            <a:lvl1pPr marL="0" indent="0">
              <a:buNone/>
              <a:defRPr sz="800"/>
            </a:lvl1pPr>
            <a:lvl2pPr marL="265177" indent="0">
              <a:buNone/>
              <a:defRPr sz="700"/>
            </a:lvl2pPr>
            <a:lvl3pPr marL="530356" indent="0">
              <a:buNone/>
              <a:defRPr sz="500"/>
            </a:lvl3pPr>
            <a:lvl4pPr marL="795533" indent="0">
              <a:buNone/>
              <a:defRPr sz="500"/>
            </a:lvl4pPr>
            <a:lvl5pPr marL="1060711" indent="0">
              <a:buNone/>
              <a:defRPr sz="500"/>
            </a:lvl5pPr>
            <a:lvl6pPr marL="1325889" indent="0">
              <a:buNone/>
              <a:defRPr sz="500"/>
            </a:lvl6pPr>
            <a:lvl7pPr marL="1591067" indent="0">
              <a:buNone/>
              <a:defRPr sz="500"/>
            </a:lvl7pPr>
            <a:lvl8pPr marL="1856244" indent="0">
              <a:buNone/>
              <a:defRPr sz="500"/>
            </a:lvl8pPr>
            <a:lvl9pPr marL="2121423" indent="0">
              <a:buNone/>
              <a:defRPr sz="5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5184935" cy="540016"/>
          </a:xfrm>
          <a:prstGeom prst="rect">
            <a:avLst/>
          </a:prstGeom>
        </p:spPr>
        <p:txBody>
          <a:bodyPr vert="horz" lIns="53036" tIns="26518" rIns="53036" bIns="26518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88052" y="756021"/>
            <a:ext cx="5184935" cy="2138308"/>
          </a:xfrm>
          <a:prstGeom prst="rect">
            <a:avLst/>
          </a:prstGeom>
        </p:spPr>
        <p:txBody>
          <a:bodyPr vert="horz" lIns="53036" tIns="26518" rIns="53036" bIns="26518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88052" y="3003082"/>
            <a:ext cx="1344242" cy="172504"/>
          </a:xfrm>
          <a:prstGeom prst="rect">
            <a:avLst/>
          </a:prstGeom>
        </p:spPr>
        <p:txBody>
          <a:bodyPr vert="horz" lIns="53036" tIns="26518" rIns="53036" bIns="265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1F9E-B953-47EC-B528-D88493EED8ED}" type="datetimeFigureOut">
              <a:rPr lang="da-DK" smtClean="0"/>
              <a:pPr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968355" y="3003082"/>
            <a:ext cx="1824329" cy="172504"/>
          </a:xfrm>
          <a:prstGeom prst="rect">
            <a:avLst/>
          </a:prstGeom>
        </p:spPr>
        <p:txBody>
          <a:bodyPr vert="horz" lIns="53036" tIns="26518" rIns="53036" bIns="265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128744" y="3003082"/>
            <a:ext cx="1344242" cy="172504"/>
          </a:xfrm>
          <a:prstGeom prst="rect">
            <a:avLst/>
          </a:prstGeom>
        </p:spPr>
        <p:txBody>
          <a:bodyPr vert="horz" lIns="53036" tIns="26518" rIns="53036" bIns="265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9974-7477-44E4-A8E4-22B70E233C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03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884" indent="-198884" algn="l" defTabSz="530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0914" indent="-165736" algn="l" defTabSz="5303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2945" indent="-132589" algn="l" defTabSz="53035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28122" indent="-132589" algn="l" defTabSz="530356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301" indent="-132589" algn="l" defTabSz="530356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8478" indent="-132589" algn="l" defTabSz="53035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656" indent="-132589" algn="l" defTabSz="53035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8833" indent="-132589" algn="l" defTabSz="53035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54012" indent="-132589" algn="l" defTabSz="53035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3035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7" algn="l" defTabSz="53035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0356" algn="l" defTabSz="53035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95533" algn="l" defTabSz="53035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711" algn="l" defTabSz="53035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25889" algn="l" defTabSz="53035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67" algn="l" defTabSz="53035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56244" algn="l" defTabSz="53035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21423" algn="l" defTabSz="53035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069542"/>
            <a:ext cx="5761038" cy="766526"/>
          </a:xfrm>
        </p:spPr>
        <p:txBody>
          <a:bodyPr>
            <a:normAutofit fontScale="90000"/>
          </a:bodyPr>
          <a:lstStyle/>
          <a:p>
            <a:pPr marL="0" indent="0"/>
            <a:r>
              <a:rPr lang="da-DK" sz="3200" i="1" smtClean="0">
                <a:solidFill>
                  <a:srgbClr val="535E59"/>
                </a:solidFill>
                <a:latin typeface="Georgia" pitchFamily="18" charset="0"/>
              </a:rPr>
              <a:t>Bjarke Wiegand </a:t>
            </a:r>
            <a:r>
              <a:rPr lang="en-GB" i="1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en-GB" i="1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en-GB" sz="1400" i="1" smtClean="0">
                <a:solidFill>
                  <a:srgbClr val="535E59"/>
                </a:solidFill>
                <a:latin typeface="Georgia" pitchFamily="18" charset="0"/>
              </a:rPr>
              <a:t>Erhvervsredaktør, Mandag Morgen</a:t>
            </a:r>
            <a:r>
              <a:rPr lang="en-GB" i="1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en-GB" i="1" smtClean="0">
                <a:solidFill>
                  <a:srgbClr val="535E59"/>
                </a:solidFill>
                <a:latin typeface="Georgia" pitchFamily="18" charset="0"/>
              </a:rPr>
            </a:b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504255" y="1666490"/>
            <a:ext cx="4824536" cy="756015"/>
          </a:xfrm>
        </p:spPr>
        <p:txBody>
          <a:bodyPr lIns="0" tIns="72000" rIns="0" bIns="0">
            <a:normAutofit/>
          </a:bodyPr>
          <a:lstStyle/>
          <a:p>
            <a:pPr>
              <a:spcBef>
                <a:spcPts val="0"/>
              </a:spcBef>
            </a:pPr>
            <a:r>
              <a:rPr lang="en-GB" sz="1600" i="1" smtClean="0">
                <a:solidFill>
                  <a:schemeClr val="bg1"/>
                </a:solidFill>
                <a:latin typeface="Minion Pro" pitchFamily="18" charset="0"/>
              </a:rPr>
              <a:t>“</a:t>
            </a:r>
            <a:r>
              <a:rPr lang="da-DK" sz="1600" i="1" smtClean="0">
                <a:solidFill>
                  <a:schemeClr val="bg1"/>
                </a:solidFill>
                <a:latin typeface="Minion Pro" pitchFamily="18" charset="0"/>
              </a:rPr>
              <a:t>Danmarks scaleup-udfordring”</a:t>
            </a:r>
            <a:endParaRPr lang="en-GB" sz="1600" i="1" smtClean="0">
              <a:solidFill>
                <a:schemeClr val="bg1"/>
              </a:solidFill>
              <a:latin typeface="Minion Pro" pitchFamily="18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2592487" y="1620044"/>
            <a:ext cx="504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115988"/>
            <a:ext cx="2995035" cy="167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271" y="1043980"/>
            <a:ext cx="3101925" cy="19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31" y="1115988"/>
            <a:ext cx="3888432" cy="112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23" y="1115988"/>
            <a:ext cx="3939555" cy="117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239" y="971972"/>
            <a:ext cx="3834242" cy="21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239" y="971972"/>
            <a:ext cx="3834242" cy="21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>
              <a:buNone/>
            </a:pPr>
            <a:r>
              <a:rPr lang="da-DK" sz="1400" b="1" dirty="0" smtClean="0">
                <a:solidFill>
                  <a:srgbClr val="535E59"/>
                </a:solidFill>
                <a:latin typeface="Georgia" pitchFamily="18" charset="0"/>
              </a:rPr>
              <a:t>Regionale </a:t>
            </a:r>
            <a:r>
              <a:rPr lang="da-DK" sz="1400" b="1" dirty="0" err="1" smtClean="0">
                <a:solidFill>
                  <a:srgbClr val="535E59"/>
                </a:solidFill>
                <a:latin typeface="Georgia" pitchFamily="18" charset="0"/>
              </a:rPr>
              <a:t>scaleup-profiler</a:t>
            </a:r>
            <a:r>
              <a:rPr lang="da-DK" sz="1400" b="1" dirty="0" smtClean="0">
                <a:solidFill>
                  <a:srgbClr val="535E59"/>
                </a:solidFill>
                <a:latin typeface="Georgia" pitchFamily="18" charset="0"/>
              </a:rPr>
              <a:t>:</a:t>
            </a: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7" name="Billed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31" y="1476028"/>
            <a:ext cx="3761105" cy="6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327" y="899964"/>
            <a:ext cx="1878711" cy="226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271" y="971972"/>
            <a:ext cx="3425205" cy="192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271" y="971972"/>
            <a:ext cx="3410917" cy="190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scaleup-udfordring</a:t>
            </a: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?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>
              <a:buNone/>
            </a:pPr>
            <a:r>
              <a:rPr lang="da-DK" sz="1400" b="1" dirty="0" smtClean="0">
                <a:latin typeface="Minion Pro" pitchFamily="18" charset="0"/>
              </a:rPr>
              <a:t>VÆKSTDANMARK 2025:</a:t>
            </a:r>
          </a:p>
          <a:p>
            <a:pPr>
              <a:buNone/>
            </a:pPr>
            <a:r>
              <a:rPr lang="da-DK" sz="1400" i="1" dirty="0" smtClean="0">
                <a:latin typeface="Georgia" pitchFamily="18" charset="0"/>
              </a:rPr>
              <a:t>	Danmark er blandt de nationer i verden, der skaber flest opstartsvirksomheder pr. indbygger. Men når det gælder om at få dem til at vokse, ligger vi under OECD-gennemsnittet og langt efter lande som USA. </a:t>
            </a:r>
          </a:p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scaleup-vækstlag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971972"/>
            <a:ext cx="344724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85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Opskriften på en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scaleup-nation</a:t>
            </a: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?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3" y="899964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Fem ingredienser vi skal have mere af:</a:t>
            </a:r>
            <a:endParaRPr lang="da-DK" sz="600" dirty="0" smtClean="0">
              <a:latin typeface="Arial" pitchFamily="34" charset="0"/>
              <a:cs typeface="Arial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a-DK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Viden om - og fokus p</a:t>
            </a:r>
            <a:r>
              <a:rPr lang="da-DK" sz="1400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å</a:t>
            </a:r>
            <a:r>
              <a:rPr lang="da-DK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da-DK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a-DK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scaleup-virksomheder</a:t>
            </a:r>
            <a:endParaRPr lang="da-DK" sz="600" dirty="0" smtClean="0">
              <a:latin typeface="Arial" pitchFamily="34" charset="0"/>
              <a:cs typeface="Arial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a-DK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da-DK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ilje til v</a:t>
            </a:r>
            <a:r>
              <a:rPr lang="da-DK" sz="1400" i="1" dirty="0" smtClean="0">
                <a:ea typeface="Calibri" pitchFamily="34" charset="0"/>
                <a:cs typeface="Times New Roman" pitchFamily="18" charset="0"/>
              </a:rPr>
              <a:t>æ</a:t>
            </a:r>
            <a:r>
              <a:rPr lang="da-DK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kst</a:t>
            </a:r>
            <a:endParaRPr lang="da-DK" sz="600" dirty="0" smtClean="0">
              <a:latin typeface="Arial" pitchFamily="34" charset="0"/>
              <a:cs typeface="Arial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a-DK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da-DK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da-DK" sz="1400" i="1" dirty="0" smtClean="0">
                <a:ea typeface="Calibri" pitchFamily="34" charset="0"/>
                <a:cs typeface="Times New Roman" pitchFamily="18" charset="0"/>
              </a:rPr>
              <a:t>æ</a:t>
            </a:r>
            <a:r>
              <a:rPr lang="da-DK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rke netv</a:t>
            </a:r>
            <a:r>
              <a:rPr lang="da-DK" sz="1400" i="1" dirty="0" smtClean="0">
                <a:ea typeface="Calibri" pitchFamily="34" charset="0"/>
                <a:cs typeface="Times New Roman" pitchFamily="18" charset="0"/>
              </a:rPr>
              <a:t>æ</a:t>
            </a:r>
            <a:r>
              <a:rPr lang="da-DK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</a:t>
            </a:r>
            <a:endParaRPr lang="da-DK" sz="600" dirty="0" smtClean="0">
              <a:latin typeface="Arial" pitchFamily="34" charset="0"/>
              <a:cs typeface="Arial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a-DK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Kompetencer og</a:t>
            </a:r>
            <a:r>
              <a:rPr lang="da-DK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arbejdskraft</a:t>
            </a:r>
            <a:endParaRPr lang="da-DK" sz="600" dirty="0" smtClean="0">
              <a:latin typeface="Arial" pitchFamily="34" charset="0"/>
              <a:cs typeface="Arial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a-DK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da-DK" sz="1400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æ</a:t>
            </a:r>
            <a:r>
              <a:rPr lang="da-DK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kstk</a:t>
            </a:r>
            <a:r>
              <a:rPr lang="da-DK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apital</a:t>
            </a:r>
            <a:endParaRPr lang="da-DK" sz="2000" dirty="0" smtClean="0">
              <a:latin typeface="Arial" pitchFamily="34" charset="0"/>
              <a:cs typeface="Arial" pitchFamily="34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Gevinsten ved en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scaleup-nation</a:t>
            </a: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?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328" y="959158"/>
            <a:ext cx="1944216" cy="22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Vil du vide mere?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1400" dirty="0" smtClean="0">
                <a:solidFill>
                  <a:srgbClr val="535E59"/>
                </a:solidFill>
                <a:latin typeface="Minion Pro" pitchFamily="18" charset="0"/>
              </a:rPr>
              <a:t>    Læs:</a:t>
            </a:r>
          </a:p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>
              <a:buNone/>
            </a:pPr>
            <a:r>
              <a:rPr lang="da-DK" sz="1400" dirty="0" smtClean="0">
                <a:solidFill>
                  <a:srgbClr val="535E59"/>
                </a:solidFill>
                <a:latin typeface="Minion Pro" pitchFamily="18" charset="0"/>
              </a:rPr>
              <a:t>	   				   …eller spørg!</a:t>
            </a: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311" y="827956"/>
            <a:ext cx="1512168" cy="210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Danmarks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scaleup-udfordring</a:t>
            </a: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?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Georgia" pitchFamily="18" charset="0"/>
            </a:endParaRPr>
          </a:p>
          <a:p>
            <a:pPr>
              <a:buNone/>
            </a:pPr>
            <a:r>
              <a:rPr lang="da-DK" sz="1400" b="1" dirty="0" smtClean="0">
                <a:latin typeface="Georgia" pitchFamily="18" charset="0"/>
              </a:rPr>
              <a:t>Erhvervsstyrelsen:</a:t>
            </a:r>
          </a:p>
          <a:p>
            <a:r>
              <a:rPr lang="da-DK" sz="1400" dirty="0" smtClean="0">
                <a:latin typeface="Georgia" pitchFamily="18" charset="0"/>
              </a:rPr>
              <a:t>Store virksomheder – stor betydning.</a:t>
            </a:r>
          </a:p>
          <a:p>
            <a:r>
              <a:rPr lang="da-DK" sz="1400" dirty="0" smtClean="0">
                <a:latin typeface="Georgia" pitchFamily="18" charset="0"/>
              </a:rPr>
              <a:t>Ingen af Danmarks 168 store virksomheder med over 1.000 ansatte er etableret efter 1996.</a:t>
            </a:r>
            <a:endParaRPr lang="da-DK" sz="1400" i="1" dirty="0" smtClean="0">
              <a:latin typeface="Georgia" pitchFamily="18" charset="0"/>
            </a:endParaRPr>
          </a:p>
          <a:p>
            <a:pPr>
              <a:buNone/>
            </a:pPr>
            <a:endParaRPr lang="da-DK" sz="1400" dirty="0" smtClean="0">
              <a:solidFill>
                <a:srgbClr val="535E59"/>
              </a:solidFill>
              <a:latin typeface="Georgia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Georgia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Georgia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Georgia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Regeringens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Scaleup-mål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 lnSpcReduction="10000"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pPr>
              <a:buNone/>
            </a:pPr>
            <a:r>
              <a:rPr lang="da-DK" sz="1400" b="1" dirty="0" smtClean="0"/>
              <a:t>Vækstplan 2016:</a:t>
            </a:r>
          </a:p>
          <a:p>
            <a:r>
              <a:rPr lang="da-DK" sz="1400" dirty="0" smtClean="0"/>
              <a:t>Flere virksomheder skal vokse sig større.</a:t>
            </a:r>
          </a:p>
          <a:p>
            <a:r>
              <a:rPr lang="da-DK" sz="1400" dirty="0" smtClean="0"/>
              <a:t>En fokuseret erhvervsfremmeindsats på tværs af stat, region og kommuner.</a:t>
            </a:r>
          </a:p>
          <a:p>
            <a:pPr>
              <a:buNone/>
            </a:pPr>
            <a:endParaRPr lang="da-DK" sz="1400" b="1" dirty="0" smtClean="0"/>
          </a:p>
          <a:p>
            <a:pPr>
              <a:buNone/>
            </a:pPr>
            <a:r>
              <a:rPr lang="da-DK" sz="1400" b="1" dirty="0" smtClean="0"/>
              <a:t>Erhvervs- og vækstminister Troels Lund Poulsen:</a:t>
            </a:r>
          </a:p>
          <a:p>
            <a:r>
              <a:rPr lang="da-DK" sz="1400" dirty="0" smtClean="0"/>
              <a:t>Danmark skal have 32 flere virksomheder med over 1.000 ansatte i 2020.</a:t>
            </a:r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Lang vej til målet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Georgia" pitchFamily="18" charset="0"/>
            </a:endParaRPr>
          </a:p>
          <a:p>
            <a:pPr>
              <a:buNone/>
            </a:pPr>
            <a:r>
              <a:rPr lang="da-DK" sz="1400" dirty="0" smtClean="0">
                <a:solidFill>
                  <a:srgbClr val="535E59"/>
                </a:solidFill>
                <a:latin typeface="Georgia" pitchFamily="18" charset="0"/>
              </a:rPr>
              <a:t>Kun 3 af disse er </a:t>
            </a:r>
            <a:r>
              <a:rPr lang="da-DK" sz="1400" dirty="0" err="1" smtClean="0">
                <a:solidFill>
                  <a:srgbClr val="535E59"/>
                </a:solidFill>
                <a:latin typeface="Georgia" pitchFamily="18" charset="0"/>
              </a:rPr>
              <a:t>scaleup-virksomheder</a:t>
            </a:r>
            <a:endParaRPr lang="da-DK" sz="1400" dirty="0" smtClean="0">
              <a:solidFill>
                <a:srgbClr val="535E59"/>
              </a:solidFill>
              <a:latin typeface="Georgia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6" name="Billede 5" descr="https://www.mm.dk/wp-content/uploads/cache/2016/04/BW_fig01_Her-er-Danmarks-naeste-store-virksomheder_web/393129397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359" y="827956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Ny mission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8471" y="755948"/>
            <a:ext cx="1704607" cy="23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247" y="971972"/>
            <a:ext cx="1511216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øjrepil 7"/>
          <p:cNvSpPr/>
          <p:nvPr/>
        </p:nvSpPr>
        <p:spPr>
          <a:xfrm>
            <a:off x="1872407" y="176406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Hvad er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scaleup-virksomheder</a:t>
            </a: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?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6" name="Billede 5" descr="Billedresultat for Scale u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327" y="111598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Hvad er 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scaleup-virksomheder</a:t>
            </a: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?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pic>
        <p:nvPicPr>
          <p:cNvPr id="6" name="Billede 5" descr="Billedresultat for Scale u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327" y="111598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1037" cy="3242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52" y="129753"/>
            <a:ext cx="3744595" cy="540016"/>
          </a:xfrm>
        </p:spPr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  <a:t>MM og Danske Regioners</a:t>
            </a:r>
            <a:br>
              <a:rPr lang="da-DK" i="1" dirty="0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da-DK" i="1" dirty="0" err="1" smtClean="0">
                <a:solidFill>
                  <a:srgbClr val="535E59"/>
                </a:solidFill>
                <a:latin typeface="Georgia" pitchFamily="18" charset="0"/>
              </a:rPr>
              <a:t>Scaleup-kriterier</a:t>
            </a: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216224" y="755948"/>
            <a:ext cx="3888432" cy="2138308"/>
          </a:xfrm>
        </p:spPr>
        <p:txBody>
          <a:bodyPr>
            <a:normAutofit/>
          </a:bodyPr>
          <a:lstStyle/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 smtClean="0">
              <a:solidFill>
                <a:srgbClr val="535E59"/>
              </a:solidFill>
              <a:latin typeface="Minion Pro" pitchFamily="18" charset="0"/>
            </a:endParaRPr>
          </a:p>
          <a:p>
            <a:endParaRPr lang="da-DK" sz="1400" dirty="0">
              <a:solidFill>
                <a:srgbClr val="535E59"/>
              </a:solidFill>
              <a:latin typeface="Minion Pro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60239" y="1043980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1" dirty="0" smtClean="0">
                <a:latin typeface="Georgia" pitchFamily="18" charset="0"/>
              </a:rPr>
              <a:t>Virksomheder, der</a:t>
            </a:r>
          </a:p>
          <a:p>
            <a:pPr>
              <a:buFont typeface="Arial" pitchFamily="34" charset="0"/>
              <a:buChar char="•"/>
            </a:pPr>
            <a:r>
              <a:rPr lang="da-DK" sz="1400" i="1" dirty="0" smtClean="0">
                <a:latin typeface="Georgia" pitchFamily="18" charset="0"/>
              </a:rPr>
              <a:t> …opererer inden for en internationalt konkurrerende branche</a:t>
            </a:r>
          </a:p>
          <a:p>
            <a:pPr>
              <a:buFont typeface="Arial" pitchFamily="34" charset="0"/>
              <a:buChar char="•"/>
            </a:pPr>
            <a:r>
              <a:rPr lang="da-DK" sz="1400" i="1" dirty="0" smtClean="0">
                <a:latin typeface="Georgia" pitchFamily="18" charset="0"/>
              </a:rPr>
              <a:t> …har mindst 10 ansatte</a:t>
            </a:r>
          </a:p>
          <a:p>
            <a:pPr>
              <a:buFont typeface="Arial" pitchFamily="34" charset="0"/>
              <a:buChar char="•"/>
            </a:pPr>
            <a:r>
              <a:rPr lang="da-DK" sz="1400" i="1" dirty="0" smtClean="0">
                <a:latin typeface="Georgia" pitchFamily="18" charset="0"/>
              </a:rPr>
              <a:t> …har en årlig vækst i omsætning og/eller bruttofortjeneste på </a:t>
            </a:r>
            <a:r>
              <a:rPr lang="da-DK" sz="1400" b="1" i="1" u="sng" dirty="0" smtClean="0">
                <a:latin typeface="Georgia" pitchFamily="18" charset="0"/>
              </a:rPr>
              <a:t>mindst</a:t>
            </a:r>
            <a:r>
              <a:rPr lang="da-DK" sz="1400" i="1" dirty="0" smtClean="0">
                <a:latin typeface="Georgia" pitchFamily="18" charset="0"/>
              </a:rPr>
              <a:t> 20 procent over tre år</a:t>
            </a:r>
            <a:endParaRPr lang="da-DK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146</Words>
  <Application>Microsoft Office PowerPoint</Application>
  <PresentationFormat>Brugerdefineret</PresentationFormat>
  <Paragraphs>124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Minion Pro</vt:lpstr>
      <vt:lpstr>Calibri</vt:lpstr>
      <vt:lpstr>Georgia</vt:lpstr>
      <vt:lpstr>Kontortema</vt:lpstr>
      <vt:lpstr>Bjarke Wiegand  Erhvervsredaktør, Mandag Morgen </vt:lpstr>
      <vt:lpstr> Danmarks  scaleup-udfordring?</vt:lpstr>
      <vt:lpstr> Danmarks  scaleup-udfordring?</vt:lpstr>
      <vt:lpstr> Regeringens Scaleup-mål</vt:lpstr>
      <vt:lpstr> Lang vej til målet</vt:lpstr>
      <vt:lpstr> Ny mission</vt:lpstr>
      <vt:lpstr> Hvad er  scaleup-virksomheder?</vt:lpstr>
      <vt:lpstr> Hvad er  scaleup-virksomheder?</vt:lpstr>
      <vt:lpstr> MM og Danske Regioners Scaleup-kriterier</vt:lpstr>
      <vt:lpstr> Danmarks  scaleup-vækstlag</vt:lpstr>
      <vt:lpstr> Danmarks  scaleup-vækstlag</vt:lpstr>
      <vt:lpstr> Danmarks  scaleup-vækstlag</vt:lpstr>
      <vt:lpstr> Danmarks  scaleup-vækstlag</vt:lpstr>
      <vt:lpstr> Danmarks  scaleup-vækstlag</vt:lpstr>
      <vt:lpstr> Danmarks  scaleup-vækstlag</vt:lpstr>
      <vt:lpstr> Danmarks  scaleup-vækstlag</vt:lpstr>
      <vt:lpstr> Danmarks  scaleup-vækstlag</vt:lpstr>
      <vt:lpstr> Danmarks  scaleup-vækstlag</vt:lpstr>
      <vt:lpstr> Danmarks  scaleup-vækstlag</vt:lpstr>
      <vt:lpstr> Danmarks  scaleup-vækstlag</vt:lpstr>
      <vt:lpstr> Opskriften på en  scaleup-nation?</vt:lpstr>
      <vt:lpstr> Gevinsten ved en  scaleup-nation?</vt:lpstr>
      <vt:lpstr> Vil du vide mere?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Michael Hernvig</dc:creator>
  <cp:lastModifiedBy>Morten Christensen, MOC.</cp:lastModifiedBy>
  <cp:revision>74</cp:revision>
  <dcterms:created xsi:type="dcterms:W3CDTF">2015-10-19T12:40:45Z</dcterms:created>
  <dcterms:modified xsi:type="dcterms:W3CDTF">2016-11-23T15:17:29Z</dcterms:modified>
</cp:coreProperties>
</file>